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7" r:id="rId3"/>
    <p:sldId id="259" r:id="rId4"/>
    <p:sldId id="261" r:id="rId5"/>
    <p:sldId id="262" r:id="rId6"/>
    <p:sldId id="260" r:id="rId7"/>
  </p:sldIdLst>
  <p:sldSz cx="12192000" cy="6858000"/>
  <p:notesSz cx="6858000" cy="9144000"/>
  <p:embeddedFontLst>
    <p:embeddedFont>
      <p:font typeface="PingFang SC" panose="020B0400000000000000" charset="-122"/>
      <p:regular r:id="rId1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e Tianxing" initials="H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2" Type="http://schemas.openxmlformats.org/officeDocument/2006/relationships/font" Target="fonts/font1.fntdata"/><Relationship Id="rId11" Type="http://schemas.openxmlformats.org/officeDocument/2006/relationships/commentAuthors" Target="commentAuthors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175" indent="-384175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175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716697" cy="993157"/>
          </a:xfrm>
        </p:spPr>
        <p:txBody>
          <a:bodyPr>
            <a:normAutofit/>
          </a:bodyPr>
          <a:lstStyle/>
          <a:p>
            <a:r>
              <a:rPr lang="en-GB" altLang="zh-CN" sz="2800" dirty="0">
                <a:effectLst/>
                <a:latin typeface="Arial" panose="020B0604020202020204" pitchFamily="34" charset="0"/>
                <a:ea typeface="MS PGothic" panose="020B0600070205080204" pitchFamily="34" charset="-128"/>
              </a:rPr>
              <a:t>Peloton Bike (Ziyang He &amp; Tianxing He)</a:t>
            </a:r>
            <a:endParaRPr lang="zh-CN" altLang="en-US" sz="60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022959"/>
            <a:ext cx="3662779" cy="22847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4705165" y="1022959"/>
            <a:ext cx="7194611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Unfriendly Design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Restrictions on connecting to the power supply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The interface is complex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It takes a lot of time to assemble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The seat cannot be adjusted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Difficult to handle sweat</a:t>
            </a:r>
            <a:endParaRPr lang="en-US" altLang="zh-CN" sz="2400" dirty="0"/>
          </a:p>
          <a:p>
            <a:pPr marL="342900" indent="-342900">
              <a:buAutoNum type="arabicPeriod"/>
            </a:pP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Possible Solution 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Increase icon size to reduce unnecessary screen space in the system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Simplify the interface and add more guidance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Change the seat to an adjustable seat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Add sweat absorption or waterproof measures</a:t>
            </a:r>
            <a:endParaRPr lang="en-US" altLang="zh-CN" sz="24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1255" y="307830"/>
            <a:ext cx="8609491" cy="993157"/>
          </a:xfrm>
        </p:spPr>
        <p:txBody>
          <a:bodyPr>
            <a:normAutofit/>
          </a:bodyPr>
          <a:lstStyle/>
          <a:p>
            <a:r>
              <a:rPr lang="zh-CN" altLang="zh-CN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GB" altLang="zh-CN" sz="2800" dirty="0" err="1">
                <a:solidFill>
                  <a:srgbClr val="2A2B2E"/>
                </a:solidFill>
                <a:effectLst/>
                <a:latin typeface="Arial Regular" panose="020B0604020202020204"/>
                <a:ea typeface="PingFang SC" panose="020B0400000000000000" charset="-122"/>
                <a:cs typeface="Times New Roman" panose="02020603050405020304" pitchFamily="18" charset="0"/>
              </a:rPr>
              <a:t>Hexoskin</a:t>
            </a:r>
            <a:r>
              <a:rPr lang="en-GB" altLang="zh-CN" sz="2800" dirty="0">
                <a:solidFill>
                  <a:srgbClr val="2A2B2E"/>
                </a:solidFill>
                <a:effectLst/>
                <a:latin typeface="Arial Regular" panose="020B0604020202020204"/>
                <a:ea typeface="PingFang SC" panose="020B0400000000000000" charset="-122"/>
                <a:cs typeface="Times New Roman" panose="02020603050405020304" pitchFamily="18" charset="0"/>
              </a:rPr>
              <a:t> Smart Shirt (</a:t>
            </a:r>
            <a:r>
              <a:rPr lang="en-GB" altLang="zh-CN" sz="2800" dirty="0" err="1">
                <a:solidFill>
                  <a:srgbClr val="2A2B2E"/>
                </a:solidFill>
                <a:effectLst/>
                <a:latin typeface="Arial Regular" panose="020B0604020202020204"/>
                <a:ea typeface="PingFang SC" panose="020B0400000000000000" charset="-122"/>
                <a:cs typeface="Times New Roman" panose="02020603050405020304" pitchFamily="18" charset="0"/>
              </a:rPr>
              <a:t>Jingcheng</a:t>
            </a:r>
            <a:r>
              <a:rPr lang="en-GB" altLang="zh-CN" sz="2800" dirty="0">
                <a:solidFill>
                  <a:srgbClr val="2A2B2E"/>
                </a:solidFill>
                <a:effectLst/>
                <a:latin typeface="Arial Regular" panose="020B0604020202020204"/>
                <a:ea typeface="PingFang SC" panose="020B0400000000000000" charset="-122"/>
                <a:cs typeface="Times New Roman" panose="02020603050405020304" pitchFamily="18" charset="0"/>
              </a:rPr>
              <a:t> Li &amp; Tianxing He)</a:t>
            </a:r>
            <a:endParaRPr lang="zh-CN" altLang="en-US" sz="6000" dirty="0"/>
          </a:p>
        </p:txBody>
      </p:sp>
      <p:sp>
        <p:nvSpPr>
          <p:cNvPr id="5" name="文本框 4"/>
          <p:cNvSpPr txBox="1"/>
          <p:nvPr/>
        </p:nvSpPr>
        <p:spPr>
          <a:xfrm>
            <a:off x="4359729" y="1032698"/>
            <a:ext cx="78322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Unfriendly Design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Binding user actions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Complex ways to pair with other devices and hard to dress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Difficult to understand data reporting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Possible Solution 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Provide more options for adaptation, such as adjustable shoulder straps or belts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Provide simpler pairing and setup processes, data reporting forms, and some detailed instructions and live video demonstrations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Integrate with other devices, such as providing </a:t>
            </a:r>
            <a:r>
              <a:rPr lang="en-US" altLang="zh-CN" sz="2400"/>
              <a:t>voice broadcasting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1255" y="1091857"/>
            <a:ext cx="2845293" cy="47421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4925" y="386103"/>
            <a:ext cx="6716697" cy="540397"/>
          </a:xfrm>
        </p:spPr>
        <p:txBody>
          <a:bodyPr>
            <a:normAutofit/>
          </a:bodyPr>
          <a:lstStyle/>
          <a:p>
            <a:r>
              <a:rPr lang="zh-CN" altLang="zh-CN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Keep (Xi Kong)</a:t>
            </a:r>
            <a:endParaRPr lang="zh-CN" altLang="en-US" sz="6000" dirty="0"/>
          </a:p>
        </p:txBody>
      </p:sp>
      <p:sp>
        <p:nvSpPr>
          <p:cNvPr id="5" name="文本框 4"/>
          <p:cNvSpPr txBox="1"/>
          <p:nvPr/>
        </p:nvSpPr>
        <p:spPr>
          <a:xfrm>
            <a:off x="4385570" y="1032698"/>
            <a:ext cx="769694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Unfriendly Design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Lack of customization and personalization options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Lack of tracking users’ exercise 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Possible Solution 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Provide personalized fitness guidance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Provide some functions that can monitor users’ exercise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Combined with hardware, such as launching patches that can sense muscle electrical signals to assist users in fitness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925" y="1032698"/>
            <a:ext cx="2288590" cy="22885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925" y="3429000"/>
            <a:ext cx="3052069" cy="244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圆角矩形 8"/>
          <p:cNvSpPr/>
          <p:nvPr/>
        </p:nvSpPr>
        <p:spPr>
          <a:xfrm>
            <a:off x="7740650" y="2153920"/>
            <a:ext cx="4194175" cy="457962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1000125" y="1620520"/>
            <a:ext cx="4194175" cy="511302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51255" y="307830"/>
            <a:ext cx="6716697" cy="993157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Fitbit Charge 2 </a:t>
            </a:r>
            <a:r>
              <a:rPr lang="en-US" altLang="zh-CN" sz="2800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(Xinyuan Zhang)</a:t>
            </a:r>
            <a:endParaRPr lang="zh-CN" altLang="en-US" sz="8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3681" y="188"/>
            <a:ext cx="1968994" cy="2153555"/>
          </a:xfrm>
          <a:prstGeom prst="rect">
            <a:avLst/>
          </a:prstGeom>
        </p:spPr>
      </p:pic>
      <p:pic>
        <p:nvPicPr>
          <p:cNvPr id="6" name="图片 5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958" y="87313"/>
            <a:ext cx="2619375" cy="1743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038225" y="1830705"/>
            <a:ext cx="415607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Design Principles violated</a:t>
            </a:r>
            <a:endParaRPr lang="en-US" altLang="zh-CN" sz="2400" b="1"/>
          </a:p>
          <a:p>
            <a:endParaRPr lang="en-US" altLang="zh-CN" sz="2400" b="1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400"/>
              <a:t>Visibility of system status</a:t>
            </a:r>
            <a:endParaRPr lang="en-US" altLang="zh-CN" sz="24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No feedback for "off" or "tracking"</a:t>
            </a:r>
            <a:endParaRPr lang="en-US" altLang="zh-CN" sz="240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Long time blank screen</a:t>
            </a:r>
            <a:endParaRPr lang="en-US" altLang="zh-CN" sz="2400">
              <a:sym typeface="+mn-ea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342900" indent="-342900">
              <a:buFont typeface="Wingdings" panose="05000000000000000000" charset="0"/>
              <a:buChar char=""/>
            </a:pPr>
            <a:r>
              <a:rPr lang="en-US" altLang="zh-CN" sz="2400"/>
              <a:t>User </a:t>
            </a:r>
            <a:r>
              <a:rPr lang="en-US" altLang="zh-CN" sz="2400"/>
              <a:t>control and freedom</a:t>
            </a:r>
            <a:endParaRPr lang="en-US" altLang="zh-CN" sz="240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>
                <a:sym typeface="+mn-ea"/>
              </a:rPr>
              <a:t>No consideration of pause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7853045" y="2927350"/>
            <a:ext cx="4081780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Gi</a:t>
            </a:r>
            <a:r>
              <a:rPr lang="zh-CN" altLang="en-US" sz="2400"/>
              <a:t>ve feedback through vibrations</a:t>
            </a:r>
            <a:endParaRPr lang="zh-CN" alt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Add prompt words about the status</a:t>
            </a: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/>
              <a:t>Add tap-to-pause option </a:t>
            </a:r>
            <a:endParaRPr lang="en-US" altLang="zh-CN" sz="240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816475" y="3319145"/>
            <a:ext cx="3036570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4816475" y="4091940"/>
            <a:ext cx="3036570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4816475" y="5762625"/>
            <a:ext cx="3036570" cy="0"/>
          </a:xfrm>
          <a:prstGeom prst="straightConnector1">
            <a:avLst/>
          </a:prstGeom>
          <a:ln w="57150">
            <a:solidFill>
              <a:schemeClr val="bg2">
                <a:lumMod val="25000"/>
              </a:schemeClr>
            </a:solidFill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725795" y="2927350"/>
            <a:ext cx="1217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L</a:t>
            </a:r>
            <a:r>
              <a:rPr lang="zh-CN" altLang="en-US">
                <a:solidFill>
                  <a:srgbClr val="C00000"/>
                </a:solidFill>
              </a:rPr>
              <a:t>iterature</a:t>
            </a:r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25795" y="3723640"/>
            <a:ext cx="12179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Interview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25795" y="5380990"/>
            <a:ext cx="1488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C00000"/>
                </a:solidFill>
              </a:rPr>
              <a:t>Observation</a:t>
            </a:r>
            <a:endParaRPr lang="en-US" altLang="zh-CN">
              <a:solidFill>
                <a:srgbClr val="C00000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15630" y="2341245"/>
            <a:ext cx="3460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Improvement</a:t>
            </a:r>
            <a:endParaRPr lang="en-US" altLang="zh-CN" sz="2400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6851" y="307830"/>
            <a:ext cx="6716697" cy="993157"/>
          </a:xfrm>
        </p:spPr>
        <p:txBody>
          <a:bodyPr>
            <a:normAutofit/>
          </a:bodyPr>
          <a:lstStyle/>
          <a:p>
            <a:r>
              <a:rPr lang="zh-CN" altLang="zh-CN" sz="1800" dirty="0">
                <a:effectLst/>
                <a:ea typeface="Arial" panose="020B0604020202020204" pitchFamily="34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2A2B2E"/>
                </a:solidFill>
                <a:effectLst/>
                <a:latin typeface="Arial Regular" panose="020B0604020202020204"/>
                <a:ea typeface="PingFang SC" panose="020B0400000000000000" charset="-122"/>
                <a:cs typeface="Times New Roman" panose="02020603050405020304" pitchFamily="18" charset="0"/>
              </a:rPr>
              <a:t>Apple Watch Series 8 (</a:t>
            </a:r>
            <a:r>
              <a:rPr lang="en-US" altLang="zh-CN" sz="2800" dirty="0" err="1">
                <a:solidFill>
                  <a:srgbClr val="2A2B2E"/>
                </a:solidFill>
                <a:effectLst/>
                <a:latin typeface="Arial Regular" panose="020B0604020202020204"/>
                <a:ea typeface="PingFang SC" panose="020B0400000000000000" charset="-122"/>
                <a:cs typeface="Times New Roman" panose="02020603050405020304" pitchFamily="18" charset="0"/>
              </a:rPr>
              <a:t>Yifei</a:t>
            </a:r>
            <a:r>
              <a:rPr lang="en-US" altLang="zh-CN" sz="2800" dirty="0">
                <a:solidFill>
                  <a:srgbClr val="2A2B2E"/>
                </a:solidFill>
                <a:effectLst/>
                <a:latin typeface="Arial Regular" panose="020B0604020202020204"/>
                <a:ea typeface="PingFang SC" panose="020B0400000000000000" charset="-122"/>
                <a:cs typeface="Times New Roman" panose="02020603050405020304" pitchFamily="18" charset="0"/>
              </a:rPr>
              <a:t> Shen)</a:t>
            </a:r>
            <a:endParaRPr lang="zh-CN" altLang="en-US" sz="6000" dirty="0"/>
          </a:p>
        </p:txBody>
      </p:sp>
      <p:sp>
        <p:nvSpPr>
          <p:cNvPr id="5" name="文本框 4"/>
          <p:cNvSpPr txBox="1"/>
          <p:nvPr/>
        </p:nvSpPr>
        <p:spPr>
          <a:xfrm>
            <a:off x="4385570" y="804408"/>
            <a:ext cx="769694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Unfriendly Design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Unable to provide users’ exercise status and progress clearly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Unable to monitor users’ movement posture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The design is too complex and the functions are too general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Possible Solution 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Provide larger font, high-contrast colors or function to adjust interface size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 dirty="0"/>
              <a:t>Interact with other devices to provide monitoring services(Voice alarm when necessary)</a:t>
            </a:r>
            <a:endParaRPr lang="en-US" altLang="zh-CN" sz="2400" dirty="0"/>
          </a:p>
          <a:p>
            <a:pPr marL="342900" indent="-342900">
              <a:buAutoNum type="arabicPeriod"/>
            </a:pPr>
            <a:r>
              <a:rPr lang="en-US" altLang="zh-CN" sz="2400"/>
              <a:t>Provide personalized, user schedule based exercise plans</a:t>
            </a:r>
            <a:endParaRPr lang="en-US" altLang="zh-CN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99197" y="917433"/>
            <a:ext cx="3088719" cy="42044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剪切">
  <a:themeElements>
    <a:clrScheme name="剪切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剪切">
      <a:maj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剪切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TM10001105[[fn=剪切]]</Template>
  <TotalTime>0</TotalTime>
  <Words>2004</Words>
  <Application>WPS 表格</Application>
  <PresentationFormat>宽屏</PresentationFormat>
  <Paragraphs>78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25" baseType="lpstr">
      <vt:lpstr>Arial</vt:lpstr>
      <vt:lpstr>宋体</vt:lpstr>
      <vt:lpstr>Wingdings</vt:lpstr>
      <vt:lpstr>Franklin Gothic Book</vt:lpstr>
      <vt:lpstr>苹方-简</vt:lpstr>
      <vt:lpstr>MS PGothic</vt:lpstr>
      <vt:lpstr>宋体-简</vt:lpstr>
      <vt:lpstr>Times New Roman</vt:lpstr>
      <vt:lpstr>Arial Regular</vt:lpstr>
      <vt:lpstr>PingFang SC</vt:lpstr>
      <vt:lpstr>Wingdings</vt:lpstr>
      <vt:lpstr>微软雅黑</vt:lpstr>
      <vt:lpstr>汉仪旗黑</vt:lpstr>
      <vt:lpstr>宋体</vt:lpstr>
      <vt:lpstr>Arial Unicode MS</vt:lpstr>
      <vt:lpstr>Calibri</vt:lpstr>
      <vt:lpstr>Helvetica Neue</vt:lpstr>
      <vt:lpstr>汉仪书宋二KW</vt:lpstr>
      <vt:lpstr>华文楷体</vt:lpstr>
      <vt:lpstr>剪切</vt:lpstr>
      <vt:lpstr>Peloton Bike (Ziyang He &amp; Tianxing He)</vt:lpstr>
      <vt:lpstr> Hexoskin Smart Shirt (Jingcheng Li &amp; Tianxing He)</vt:lpstr>
      <vt:lpstr> Keep (Xi Kong)</vt:lpstr>
      <vt:lpstr>Fitbit Charge 2 (Xinyuan Zhang)</vt:lpstr>
      <vt:lpstr> Apple Watch Series 8 (Yifei Shen)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htx</dc:creator>
  <cp:lastModifiedBy>WPS_1602165861</cp:lastModifiedBy>
  <cp:revision>19</cp:revision>
  <dcterms:created xsi:type="dcterms:W3CDTF">2023-04-10T13:26:18Z</dcterms:created>
  <dcterms:modified xsi:type="dcterms:W3CDTF">2023-04-10T13:26:18Z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F0B0B644EF5C6DF5790E34643D240AFD</vt:lpwstr>
  </property>
  <property fmtid="{D5CDD505-2E9C-101B-9397-08002B2CF9AE}" pid="3" name="KSOProductBuildVer">
    <vt:lpwstr>2052-5.1.1.7662</vt:lpwstr>
  </property>
</Properties>
</file>